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notesSlides/notesSlide1.xml" ContentType="application/vnd.openxmlformats-officedocument.presentationml.notesSlide+xml"/>
  <Override PartName="/ppt/comments/comment3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9" r:id="rId1"/>
  </p:sldMasterIdLst>
  <p:notesMasterIdLst>
    <p:notesMasterId r:id="rId25"/>
  </p:notesMasterIdLst>
  <p:sldIdLst>
    <p:sldId id="256" r:id="rId2"/>
    <p:sldId id="312" r:id="rId3"/>
    <p:sldId id="266" r:id="rId4"/>
    <p:sldId id="314" r:id="rId5"/>
    <p:sldId id="316" r:id="rId6"/>
    <p:sldId id="317" r:id="rId7"/>
    <p:sldId id="318" r:id="rId8"/>
    <p:sldId id="319" r:id="rId9"/>
    <p:sldId id="320" r:id="rId10"/>
    <p:sldId id="321" r:id="rId11"/>
    <p:sldId id="322" r:id="rId12"/>
    <p:sldId id="323" r:id="rId13"/>
    <p:sldId id="324" r:id="rId14"/>
    <p:sldId id="330" r:id="rId15"/>
    <p:sldId id="325" r:id="rId16"/>
    <p:sldId id="326" r:id="rId17"/>
    <p:sldId id="327" r:id="rId18"/>
    <p:sldId id="329" r:id="rId19"/>
    <p:sldId id="331" r:id="rId20"/>
    <p:sldId id="315" r:id="rId21"/>
    <p:sldId id="313" r:id="rId22"/>
    <p:sldId id="328" r:id="rId23"/>
    <p:sldId id="311" r:id="rId24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ejandro Pinto Fernandez" initials="APF" lastIdx="14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DDFE3"/>
    <a:srgbClr val="253239"/>
    <a:srgbClr val="1E3840"/>
    <a:srgbClr val="FDF0F7"/>
    <a:srgbClr val="D0DCBB"/>
    <a:srgbClr val="8FA380"/>
    <a:srgbClr val="CEE6D1"/>
    <a:srgbClr val="5263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79" autoAdjust="0"/>
    <p:restoredTop sz="94343" autoAdjust="0"/>
  </p:normalViewPr>
  <p:slideViewPr>
    <p:cSldViewPr snapToGrid="0">
      <p:cViewPr>
        <p:scale>
          <a:sx n="100" d="100"/>
          <a:sy n="100" d="100"/>
        </p:scale>
        <p:origin x="-204" y="-18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6-02-07T09:36:11.455" idx="1">
    <p:pos x="7714" y="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6-02-07T09:36:11.455" idx="14">
    <p:pos x="7714" y="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6-02-07T09:36:11.455" idx="2">
    <p:pos x="7714" y="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B721DF-43BA-4549-8F84-609EC100C735}" type="datetimeFigureOut">
              <a:rPr lang="es-ES" smtClean="0"/>
              <a:t>15/10/2017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ADC492-33AB-4AA4-BD76-04840581DB5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62151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co.linkedin.com/in/dypulido" TargetMode="External"/><Relationship Id="rId7" Type="http://schemas.openxmlformats.org/officeDocument/2006/relationships/hyperlink" Target="https://co.linkedin.com/in/felipebetancur/es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es.linkedin.com/in/mamdouh-el-cuera-109b0b7/es" TargetMode="External"/><Relationship Id="rId5" Type="http://schemas.openxmlformats.org/officeDocument/2006/relationships/hyperlink" Target="https://es.linkedin.com/in/jgarzas/es" TargetMode="External"/><Relationship Id="rId4" Type="http://schemas.openxmlformats.org/officeDocument/2006/relationships/hyperlink" Target="https://cl.linkedin.com/in/yerkomunoz/es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sz="1200" b="1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s-ES" sz="1200" b="1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s-E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LIBROS:</a:t>
            </a:r>
          </a:p>
          <a:p>
            <a:endParaRPr lang="es-ES" sz="1200" b="1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s-E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Software </a:t>
            </a:r>
            <a:r>
              <a:rPr lang="es-ES" sz="1200" b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Quality</a:t>
            </a:r>
            <a:r>
              <a:rPr lang="es-E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Software and Systems Quality in Distributed and Mobile Environments</a:t>
            </a:r>
            <a:endParaRPr lang="es-E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Dietmar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Winkler, Stefan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Biffl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Johannes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Bergsmann</a:t>
            </a:r>
            <a:endParaRPr lang="es-E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fecha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publicación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08/01/2015)</a:t>
            </a:r>
            <a:endParaRPr lang="es-E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s-ES" sz="1200" b="1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s-E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Requirements Engineering: Foundation for Software Quality</a:t>
            </a:r>
            <a:endParaRPr lang="es-E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Samuel A.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Fricker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Kurt Schneider</a:t>
            </a:r>
            <a:endParaRPr lang="es-E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fecha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publicación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12/03/2015)</a:t>
            </a:r>
            <a:endParaRPr lang="es-E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s-ES" sz="1200" b="1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s-E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Software Quality Assurance</a:t>
            </a:r>
            <a:endParaRPr lang="es-E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s-E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Nina S. </a:t>
            </a:r>
            <a:r>
              <a:rPr lang="es-E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Godbole</a:t>
            </a:r>
            <a:r>
              <a:rPr lang="es-E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(Autor)</a:t>
            </a:r>
          </a:p>
          <a:p>
            <a:r>
              <a:rPr lang="es-E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(fecha publicación: 30/07/2015)</a:t>
            </a:r>
          </a:p>
          <a:p>
            <a:endParaRPr lang="es-ES" sz="1200" b="1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s-E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es-ES" sz="1200" b="1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Software Testing: Concepts and operations</a:t>
            </a:r>
            <a:endParaRPr lang="es-E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Fairouz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Tchier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Ali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Mili</a:t>
            </a:r>
            <a:endParaRPr lang="es-E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fecha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publicación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2015)</a:t>
            </a:r>
            <a:endParaRPr lang="es-E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s-ES" sz="1200" b="1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s-E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Advanced Software Testing VOL. 3 2E</a:t>
            </a:r>
            <a:endParaRPr lang="es-E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 Mitchell</a:t>
            </a:r>
            <a:endParaRPr lang="es-E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s-E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(fecha publicación: 2015)</a:t>
            </a:r>
          </a:p>
          <a:p>
            <a:endParaRPr lang="es-ES" sz="1200" b="1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s-ES" sz="1200" b="1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s-E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LINKEDIN:</a:t>
            </a:r>
          </a:p>
          <a:p>
            <a:endParaRPr lang="es-ES" sz="1200" b="1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s-E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Aseguramiento de la calidad del software</a:t>
            </a:r>
            <a:endParaRPr lang="es-E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s-E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Propietario: Diego Pulido (</a:t>
            </a:r>
            <a:r>
              <a:rPr lang="es-ES" sz="120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https://co.linkedin.com/in/dypulido</a:t>
            </a:r>
            <a:r>
              <a:rPr lang="es-E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)</a:t>
            </a:r>
          </a:p>
          <a:p>
            <a:r>
              <a:rPr lang="es-E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(miembros: 559; debates: 629)</a:t>
            </a:r>
          </a:p>
          <a:p>
            <a:r>
              <a:rPr lang="es-E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es-E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s-E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es-E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Profesionales </a:t>
            </a:r>
            <a:r>
              <a:rPr lang="es-ES" sz="1200" b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Testing</a:t>
            </a:r>
            <a:r>
              <a:rPr lang="es-E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QA - Chile</a:t>
            </a:r>
            <a:endParaRPr lang="es-E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s-E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Propietario: </a:t>
            </a:r>
            <a:r>
              <a:rPr lang="es-E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Yerko</a:t>
            </a:r>
            <a:r>
              <a:rPr lang="es-E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Muñoz-</a:t>
            </a:r>
            <a:r>
              <a:rPr lang="es-E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Mallanes</a:t>
            </a:r>
            <a:r>
              <a:rPr lang="es-E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es-ES" sz="120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https://cl.linkedin.com/in/yerkomunoz/es</a:t>
            </a:r>
            <a:r>
              <a:rPr lang="es-E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)</a:t>
            </a:r>
          </a:p>
          <a:p>
            <a:r>
              <a:rPr lang="es-E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(miembros: 678; debates: 421)</a:t>
            </a:r>
          </a:p>
          <a:p>
            <a:endParaRPr lang="es-E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s-ES" dirty="0" smtClean="0"/>
              <a:t>- </a:t>
            </a:r>
            <a:r>
              <a:rPr lang="es-E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Agilidad y Calidad en el Software y los Sistemas de Información (CSSI)</a:t>
            </a:r>
            <a:endParaRPr lang="es-E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s-E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Propietario: Javier </a:t>
            </a:r>
            <a:r>
              <a:rPr lang="es-E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Garzás</a:t>
            </a:r>
            <a:r>
              <a:rPr lang="es-E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es-ES" sz="120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https://es.linkedin.com/in/jgarzas/es</a:t>
            </a:r>
            <a:r>
              <a:rPr lang="es-E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)</a:t>
            </a:r>
          </a:p>
          <a:p>
            <a:r>
              <a:rPr lang="es-E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(miembros: 3.350; debates: 334)</a:t>
            </a:r>
          </a:p>
          <a:p>
            <a:endParaRPr lang="es-E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s-E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es-E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Club Pruebas Software</a:t>
            </a:r>
            <a:endParaRPr lang="es-E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s-E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Propietario: </a:t>
            </a:r>
            <a:r>
              <a:rPr lang="es-E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Mamdouh</a:t>
            </a:r>
            <a:r>
              <a:rPr lang="es-E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Cuera (</a:t>
            </a:r>
            <a:r>
              <a:rPr lang="es-ES" sz="120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/>
              </a:rPr>
              <a:t>https://es.linkedin.com/in/mamdouh-el-cuera-109b0b7/es</a:t>
            </a:r>
            <a:r>
              <a:rPr lang="es-E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es-E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(miembros: 1.032; debates: 294)</a:t>
            </a:r>
          </a:p>
          <a:p>
            <a:endParaRPr lang="es-E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s-E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es-E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Accesibilidad Digital TIC y Discapacidad</a:t>
            </a:r>
            <a:endParaRPr lang="es-E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s-E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Propietario: Felipe Betancur (</a:t>
            </a:r>
            <a:r>
              <a:rPr lang="es-ES" sz="120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7"/>
              </a:rPr>
              <a:t>https://co.linkedin.com/in/felipebetancur/es</a:t>
            </a:r>
            <a:r>
              <a:rPr lang="es-E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)</a:t>
            </a:r>
          </a:p>
          <a:p>
            <a:r>
              <a:rPr lang="es-E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(miembros: 416; debates: 280)</a:t>
            </a:r>
          </a:p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ADC492-33AB-4AA4-BD76-04840581DB5F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954892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FFB9B-9FB8-469E-96F9-4D32314110B6}" type="datetimeFigureOut">
              <a:rPr lang="en-US" smtClean="0"/>
              <a:t>10/15/2017</a:t>
            </a:fld>
            <a:endParaRPr lang="en-US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66101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F1211-4E0C-4AB3-B04F-585959BDAFE8}" type="datetimeFigureOut">
              <a:rPr lang="en-US" smtClean="0"/>
              <a:t>10/15/2017</a:t>
            </a:fld>
            <a:endParaRPr lang="en-US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12886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DECAF-D3BE-4069-9C78-642ECCD01477}" type="datetimeFigureOut">
              <a:rPr lang="en-US" smtClean="0"/>
              <a:t>10/15/2017</a:t>
            </a:fld>
            <a:endParaRPr lang="en-US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22976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BDC27-E420-4878-9EE6-7B9656D6442A}" type="datetimeFigureOut">
              <a:rPr lang="en-US" smtClean="0"/>
              <a:t>10/15/2017</a:t>
            </a:fld>
            <a:endParaRPr lang="en-US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6447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F47CF-67C9-420C-80A5-E2069FF0C2DF}" type="datetimeFigureOut">
              <a:rPr lang="en-US" smtClean="0"/>
              <a:t>10/15/2017</a:t>
            </a:fld>
            <a:endParaRPr lang="en-US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29910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2DC73-F065-42F5-A9F2-D90B2E42A0B3}" type="datetimeFigureOut">
              <a:rPr lang="en-US" smtClean="0"/>
              <a:t>10/15/2017</a:t>
            </a:fld>
            <a:endParaRPr lang="en-US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373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EA702-9B29-41CC-9BCC-3DF8A0D379FE}" type="datetimeFigureOut">
              <a:rPr lang="en-US" smtClean="0"/>
              <a:t>10/15/2017</a:t>
            </a:fld>
            <a:endParaRPr lang="en-US" dirty="0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34353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BB1C6-BF8F-4481-8AB2-603A1C8A906A}" type="datetimeFigureOut">
              <a:rPr lang="en-US" smtClean="0"/>
              <a:t>10/15/2017</a:t>
            </a:fld>
            <a:endParaRPr lang="en-US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5173763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5CECA-2D3A-4680-9B49-752200DE467C}" type="datetimeFigureOut">
              <a:rPr lang="en-US" smtClean="0"/>
              <a:t>10/15/2017</a:t>
            </a:fld>
            <a:endParaRPr lang="en-US" dirty="0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9981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3BFE2-83B7-4B0A-B9D3-AB28331082B3}" type="datetimeFigureOut">
              <a:rPr lang="en-US" smtClean="0"/>
              <a:t>10/15/2017</a:t>
            </a:fld>
            <a:endParaRPr lang="en-US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75853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F78E3-FDA3-4D28-AAA2-0B81F349A39D}" type="datetimeFigureOut">
              <a:rPr lang="en-US" smtClean="0"/>
              <a:t>10/15/2017</a:t>
            </a:fld>
            <a:endParaRPr lang="en-US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90322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5BB1C6-BF8F-4481-8AB2-603A1C8A906A}" type="datetimeFigureOut">
              <a:rPr lang="en-US" smtClean="0"/>
              <a:t>10/15/2017</a:t>
            </a:fld>
            <a:endParaRPr lang="en-US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0828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Relationship Id="rId9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3.xml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Alejandro\Desktop\original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ángulo 3"/>
          <p:cNvSpPr/>
          <p:nvPr/>
        </p:nvSpPr>
        <p:spPr>
          <a:xfrm>
            <a:off x="3838577" y="4208643"/>
            <a:ext cx="8353425" cy="1200329"/>
          </a:xfrm>
          <a:prstGeom prst="rect">
            <a:avLst/>
          </a:prstGeom>
          <a:noFill/>
        </p:spPr>
        <p:txBody>
          <a:bodyPr wrap="square" lIns="91440" tIns="45720" rIns="91440" bIns="45720" anchor="ctr">
            <a:spAutoFit/>
          </a:bodyPr>
          <a:lstStyle/>
          <a:p>
            <a:pPr algn="ctr"/>
            <a:r>
              <a:rPr lang="es-ES" sz="7200" spc="50" dirty="0" smtClean="0">
                <a:ln w="0">
                  <a:solidFill>
                    <a:srgbClr val="FDF0F7"/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Colored Crayons" panose="02000500000000000000" pitchFamily="2" charset="0"/>
              </a:rPr>
              <a:t>Procesos</a:t>
            </a:r>
            <a:r>
              <a:rPr lang="es-ES" sz="7200" cap="none" spc="50" dirty="0" smtClean="0">
                <a:ln w="0">
                  <a:solidFill>
                    <a:srgbClr val="FDF0F7"/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Colored Crayons" panose="02000500000000000000" pitchFamily="2" charset="0"/>
              </a:rPr>
              <a:t> del Software</a:t>
            </a:r>
            <a:endParaRPr lang="es-ES" sz="7200" cap="none" spc="50" dirty="0">
              <a:ln w="0">
                <a:solidFill>
                  <a:srgbClr val="FDF0F7"/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Colored Crayons" panose="02000500000000000000" pitchFamily="2" charset="0"/>
            </a:endParaRPr>
          </a:p>
        </p:txBody>
      </p:sp>
      <p:sp>
        <p:nvSpPr>
          <p:cNvPr id="9" name="Rectángulo 5"/>
          <p:cNvSpPr/>
          <p:nvPr/>
        </p:nvSpPr>
        <p:spPr>
          <a:xfrm>
            <a:off x="5886451" y="5249638"/>
            <a:ext cx="6196695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7200" spc="50" dirty="0">
                <a:ln w="0">
                  <a:solidFill>
                    <a:srgbClr val="FDF0F7"/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Colored Crayons" panose="02000500000000000000" pitchFamily="2" charset="0"/>
              </a:rPr>
              <a:t>Sprint </a:t>
            </a:r>
            <a:r>
              <a:rPr lang="es-ES" sz="7200" spc="50" dirty="0" smtClean="0">
                <a:ln w="0">
                  <a:solidFill>
                    <a:srgbClr val="FDF0F7"/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Colored Crayons" panose="02000500000000000000" pitchFamily="2" charset="0"/>
              </a:rPr>
              <a:t>1</a:t>
            </a:r>
            <a:endParaRPr lang="es-ES" sz="7200" spc="50" dirty="0">
              <a:ln w="0">
                <a:solidFill>
                  <a:srgbClr val="FDF0F7"/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Colored Crayons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7658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endParaRPr lang="es-ES" sz="6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245875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186560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s-ES" sz="6000" dirty="0" smtClean="0">
                <a:solidFill>
                  <a:schemeClr val="bg1">
                    <a:lumMod val="95000"/>
                  </a:schemeClr>
                </a:solidFill>
              </a:rPr>
              <a:t/>
            </a:r>
            <a:br>
              <a:rPr lang="es-ES" sz="6000" dirty="0" smtClean="0">
                <a:solidFill>
                  <a:schemeClr val="bg1">
                    <a:lumMod val="95000"/>
                  </a:schemeClr>
                </a:solidFill>
              </a:rPr>
            </a:br>
            <a:r>
              <a:rPr lang="es-ES" sz="6000" dirty="0">
                <a:solidFill>
                  <a:schemeClr val="bg1">
                    <a:lumMod val="95000"/>
                  </a:schemeClr>
                </a:solidFill>
              </a:rPr>
              <a:t/>
            </a:r>
            <a:br>
              <a:rPr lang="es-ES" sz="6000" dirty="0">
                <a:solidFill>
                  <a:schemeClr val="bg1">
                    <a:lumMod val="95000"/>
                  </a:schemeClr>
                </a:solidFill>
              </a:rPr>
            </a:br>
            <a:endParaRPr lang="es-ES" sz="60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149583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"/>
            <a:ext cx="12192000" cy="68457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591097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2192001" cy="68433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3 CuadroTexto"/>
          <p:cNvSpPr txBox="1"/>
          <p:nvPr/>
        </p:nvSpPr>
        <p:spPr>
          <a:xfrm>
            <a:off x="104775" y="5953125"/>
            <a:ext cx="36335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dirty="0" smtClean="0">
                <a:solidFill>
                  <a:schemeClr val="bg1"/>
                </a:solidFill>
              </a:rPr>
              <a:t>Tablero al acabar el Sprint 1</a:t>
            </a:r>
            <a:endParaRPr lang="es-E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09020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3 CuadroTexto"/>
          <p:cNvSpPr txBox="1"/>
          <p:nvPr/>
        </p:nvSpPr>
        <p:spPr>
          <a:xfrm>
            <a:off x="4305302" y="428627"/>
            <a:ext cx="1847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S" sz="3200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10242" name="Picture 2" descr="C:\Users\Alejandro\Desktop\estimaci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4300" y="-95250"/>
            <a:ext cx="12496801" cy="7207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4 CuadroTexto"/>
          <p:cNvSpPr txBox="1"/>
          <p:nvPr/>
        </p:nvSpPr>
        <p:spPr>
          <a:xfrm>
            <a:off x="2505075" y="721012"/>
            <a:ext cx="66865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4000" u="sng" dirty="0" smtClean="0"/>
              <a:t>ESTIMACIÓN</a:t>
            </a:r>
            <a:endParaRPr lang="es-ES" sz="4000" u="sng" dirty="0"/>
          </a:p>
        </p:txBody>
      </p:sp>
    </p:spTree>
    <p:extLst>
      <p:ext uri="{BB962C8B-B14F-4D97-AF65-F5344CB8AC3E}">
        <p14:creationId xmlns:p14="http://schemas.microsoft.com/office/powerpoint/2010/main" val="38191481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11266" name="Picture 2" descr="C:\Users\Alejandro\Desktop\FLUJ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70070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Alejandro\Desktop\PersonalMap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0955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2 CuadroTexto"/>
          <p:cNvSpPr txBox="1"/>
          <p:nvPr/>
        </p:nvSpPr>
        <p:spPr>
          <a:xfrm>
            <a:off x="3519556" y="209548"/>
            <a:ext cx="43718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600" u="sng" dirty="0" smtClean="0"/>
              <a:t>Mapa de personalidad</a:t>
            </a:r>
            <a:endParaRPr lang="es-ES" sz="3600" u="sng" dirty="0"/>
          </a:p>
        </p:txBody>
      </p:sp>
    </p:spTree>
    <p:extLst>
      <p:ext uri="{BB962C8B-B14F-4D97-AF65-F5344CB8AC3E}">
        <p14:creationId xmlns:p14="http://schemas.microsoft.com/office/powerpoint/2010/main" val="10782035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Alejandro\Desktop\Alejandro_PersonalMap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"/>
            <a:ext cx="3505631" cy="2657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C:\Users\Alejandro\Desktop\Ivan_MapaPersonalidad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9094" y="-2"/>
            <a:ext cx="4069416" cy="3274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:\Users\Alejandro\Desktop\Jaime_PersonalMap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4900" y="3535642"/>
            <a:ext cx="3325576" cy="2675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 descr="C:\Users\Alejandro\Desktop\Jose_Francisco_PersonalMap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63" y="2151442"/>
            <a:ext cx="3102234" cy="2496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C:\Users\Alejandro\Desktop\Luis_PersonalMap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2585" y="-1"/>
            <a:ext cx="4069415" cy="3274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5" name="Picture 7" descr="C:\Users\Alejandro\Desktop\Marcela_PersonalMap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2585" y="3399458"/>
            <a:ext cx="3888869" cy="2948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C:\Users\Alejandro\Desktop\Miguel_Angel_PersonalMap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9428" y="3399458"/>
            <a:ext cx="4015521" cy="3231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7" name="Picture 9" descr="C:\Users\Alejandro\Desktop\Raul_PersonalMap.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376624"/>
            <a:ext cx="3001150" cy="2414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54419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Alejandro\Desktop\image-demo-b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1275" y="739140"/>
            <a:ext cx="6696075" cy="5356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45320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3"/>
          <p:cNvSpPr/>
          <p:nvPr/>
        </p:nvSpPr>
        <p:spPr>
          <a:xfrm>
            <a:off x="5519058" y="4208643"/>
            <a:ext cx="6672943" cy="1200329"/>
          </a:xfrm>
          <a:prstGeom prst="rect">
            <a:avLst/>
          </a:prstGeom>
          <a:noFill/>
        </p:spPr>
        <p:txBody>
          <a:bodyPr wrap="square" lIns="91440" tIns="45720" rIns="91440" bIns="45720" anchor="ctr">
            <a:spAutoFit/>
          </a:bodyPr>
          <a:lstStyle/>
          <a:p>
            <a:pPr algn="ctr"/>
            <a:r>
              <a:rPr lang="es-ES" sz="7200" cap="none" spc="50" dirty="0" smtClean="0">
                <a:ln w="0">
                  <a:solidFill>
                    <a:srgbClr val="FDF0F7"/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Colored Crayons" panose="02000500000000000000" pitchFamily="2" charset="0"/>
              </a:rPr>
              <a:t>Calidad del Software</a:t>
            </a:r>
            <a:endParaRPr lang="es-ES" sz="7200" cap="none" spc="50" dirty="0">
              <a:ln w="0">
                <a:solidFill>
                  <a:srgbClr val="FDF0F7"/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Colored Crayons" panose="02000500000000000000" pitchFamily="2" charset="0"/>
            </a:endParaRPr>
          </a:p>
        </p:txBody>
      </p:sp>
      <p:sp>
        <p:nvSpPr>
          <p:cNvPr id="9" name="Rectángulo 5"/>
          <p:cNvSpPr/>
          <p:nvPr/>
        </p:nvSpPr>
        <p:spPr>
          <a:xfrm>
            <a:off x="5886451" y="5249638"/>
            <a:ext cx="6196695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7200" spc="50" dirty="0">
                <a:ln w="0">
                  <a:solidFill>
                    <a:srgbClr val="FDF0F7"/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Colored Crayons" panose="02000500000000000000" pitchFamily="2" charset="0"/>
              </a:rPr>
              <a:t>Sprint 3</a:t>
            </a: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8854" y="1"/>
            <a:ext cx="12300855" cy="7734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2 CuadroTexto"/>
          <p:cNvSpPr txBox="1"/>
          <p:nvPr/>
        </p:nvSpPr>
        <p:spPr>
          <a:xfrm>
            <a:off x="104777" y="161926"/>
            <a:ext cx="3533775" cy="11536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s-ES" sz="4000" b="1" dirty="0" err="1">
                <a:solidFill>
                  <a:prstClr val="black"/>
                </a:solidFill>
              </a:rPr>
              <a:t>Product</a:t>
            </a:r>
            <a:r>
              <a:rPr lang="es-ES" sz="4000" b="1" dirty="0">
                <a:solidFill>
                  <a:prstClr val="black"/>
                </a:solidFill>
              </a:rPr>
              <a:t> </a:t>
            </a:r>
            <a:r>
              <a:rPr lang="es-ES" sz="4000" b="1" dirty="0" err="1">
                <a:solidFill>
                  <a:prstClr val="black"/>
                </a:solidFill>
              </a:rPr>
              <a:t>Owner</a:t>
            </a:r>
            <a:r>
              <a:rPr lang="es-ES" sz="4000" b="1" dirty="0">
                <a:solidFill>
                  <a:prstClr val="black"/>
                </a:solidFill>
              </a:rPr>
              <a:t> </a:t>
            </a:r>
          </a:p>
          <a:p>
            <a:pPr marL="685800" lvl="1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s-ES" sz="3200" b="1" dirty="0">
                <a:solidFill>
                  <a:prstClr val="black"/>
                </a:solidFill>
              </a:rPr>
              <a:t>Raúl</a:t>
            </a:r>
          </a:p>
        </p:txBody>
      </p:sp>
      <p:sp>
        <p:nvSpPr>
          <p:cNvPr id="4" name="3 CuadroTexto"/>
          <p:cNvSpPr txBox="1"/>
          <p:nvPr/>
        </p:nvSpPr>
        <p:spPr>
          <a:xfrm>
            <a:off x="8763000" y="257177"/>
            <a:ext cx="3514725" cy="11536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s-ES" sz="4000" b="1" dirty="0" err="1">
                <a:solidFill>
                  <a:prstClr val="black"/>
                </a:solidFill>
              </a:rPr>
              <a:t>Scrum</a:t>
            </a:r>
            <a:r>
              <a:rPr lang="es-ES" sz="4000" b="1" dirty="0">
                <a:solidFill>
                  <a:prstClr val="black"/>
                </a:solidFill>
              </a:rPr>
              <a:t> Master</a:t>
            </a:r>
          </a:p>
          <a:p>
            <a:pPr marL="685800" lvl="1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s-ES" sz="3200" b="1" dirty="0" smtClean="0">
                <a:solidFill>
                  <a:prstClr val="black"/>
                </a:solidFill>
              </a:rPr>
              <a:t>Alejandro</a:t>
            </a:r>
            <a:endParaRPr lang="es-ES" sz="3200" b="1" dirty="0">
              <a:solidFill>
                <a:prstClr val="black"/>
              </a:solidFill>
            </a:endParaRPr>
          </a:p>
        </p:txBody>
      </p:sp>
      <p:sp>
        <p:nvSpPr>
          <p:cNvPr id="5" name="4 CuadroTexto"/>
          <p:cNvSpPr txBox="1"/>
          <p:nvPr/>
        </p:nvSpPr>
        <p:spPr>
          <a:xfrm>
            <a:off x="-295273" y="3377844"/>
            <a:ext cx="4010025" cy="25473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lvl="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s-ES" sz="4000" b="1" dirty="0">
                <a:solidFill>
                  <a:prstClr val="black"/>
                </a:solidFill>
              </a:rPr>
              <a:t>Desarrolladores</a:t>
            </a:r>
          </a:p>
          <a:p>
            <a:pPr marL="685800" lvl="1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s-ES" sz="3200" b="1" dirty="0">
                <a:solidFill>
                  <a:prstClr val="black"/>
                </a:solidFill>
              </a:rPr>
              <a:t> Iván, Jaime, </a:t>
            </a:r>
            <a:endParaRPr lang="es-ES" sz="3200" b="1" dirty="0" smtClean="0">
              <a:solidFill>
                <a:prstClr val="black"/>
              </a:solidFill>
            </a:endParaRPr>
          </a:p>
          <a:p>
            <a:pPr lvl="1">
              <a:lnSpc>
                <a:spcPct val="90000"/>
              </a:lnSpc>
              <a:spcBef>
                <a:spcPts val="500"/>
              </a:spcBef>
            </a:pPr>
            <a:r>
              <a:rPr lang="es-ES" sz="3200" b="1" dirty="0" smtClean="0">
                <a:solidFill>
                  <a:prstClr val="black"/>
                </a:solidFill>
              </a:rPr>
              <a:t>José </a:t>
            </a:r>
            <a:r>
              <a:rPr lang="es-ES" sz="3200" b="1" dirty="0">
                <a:solidFill>
                  <a:prstClr val="black"/>
                </a:solidFill>
              </a:rPr>
              <a:t>Francisco, Luís, Marcela y Miguel </a:t>
            </a:r>
            <a:r>
              <a:rPr lang="es-ES" sz="3200" b="1" dirty="0" smtClean="0">
                <a:solidFill>
                  <a:prstClr val="black"/>
                </a:solidFill>
              </a:rPr>
              <a:t>Ángel</a:t>
            </a:r>
            <a:endParaRPr lang="es-ES" sz="2400" dirty="0">
              <a:solidFill>
                <a:prstClr val="black"/>
              </a:solidFill>
            </a:endParaRPr>
          </a:p>
        </p:txBody>
      </p:sp>
      <p:sp>
        <p:nvSpPr>
          <p:cNvPr id="6" name="5 CuadroTexto"/>
          <p:cNvSpPr txBox="1"/>
          <p:nvPr/>
        </p:nvSpPr>
        <p:spPr>
          <a:xfrm>
            <a:off x="4488903" y="5652787"/>
            <a:ext cx="271580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6000" dirty="0" smtClean="0"/>
              <a:t>Grupo </a:t>
            </a:r>
            <a:r>
              <a:rPr lang="es-ES" sz="6000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2879989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lang="es-ES" b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2192000" cy="73223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3 CuadroTexto"/>
          <p:cNvSpPr txBox="1"/>
          <p:nvPr/>
        </p:nvSpPr>
        <p:spPr>
          <a:xfrm>
            <a:off x="2487348" y="5753100"/>
            <a:ext cx="402732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5400" dirty="0"/>
              <a:t>Sprint </a:t>
            </a:r>
            <a:r>
              <a:rPr lang="es-ES" sz="5400" dirty="0" err="1"/>
              <a:t>Review</a:t>
            </a:r>
            <a:endParaRPr lang="es-ES" sz="5400" dirty="0"/>
          </a:p>
        </p:txBody>
      </p:sp>
    </p:spTree>
    <p:extLst>
      <p:ext uri="{BB962C8B-B14F-4D97-AF65-F5344CB8AC3E}">
        <p14:creationId xmlns:p14="http://schemas.microsoft.com/office/powerpoint/2010/main" val="1070582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" y="9525"/>
            <a:ext cx="12372975" cy="683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4 CuadroTexto"/>
          <p:cNvSpPr txBox="1"/>
          <p:nvPr/>
        </p:nvSpPr>
        <p:spPr>
          <a:xfrm rot="19332300">
            <a:off x="1255413" y="772930"/>
            <a:ext cx="31774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600" dirty="0" smtClean="0"/>
              <a:t>Seguir haciendo</a:t>
            </a:r>
            <a:endParaRPr lang="es-ES" sz="3600" dirty="0"/>
          </a:p>
        </p:txBody>
      </p:sp>
      <p:sp>
        <p:nvSpPr>
          <p:cNvPr id="6" name="5 CuadroTexto"/>
          <p:cNvSpPr txBox="1"/>
          <p:nvPr/>
        </p:nvSpPr>
        <p:spPr>
          <a:xfrm rot="1811469">
            <a:off x="7489990" y="507085"/>
            <a:ext cx="21531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600" dirty="0" smtClean="0"/>
              <a:t>Hacer más</a:t>
            </a:r>
            <a:endParaRPr lang="es-ES" sz="3600" dirty="0"/>
          </a:p>
        </p:txBody>
      </p:sp>
      <p:sp>
        <p:nvSpPr>
          <p:cNvPr id="7" name="6 CuadroTexto"/>
          <p:cNvSpPr txBox="1"/>
          <p:nvPr/>
        </p:nvSpPr>
        <p:spPr>
          <a:xfrm rot="2315793">
            <a:off x="1738245" y="3905253"/>
            <a:ext cx="26468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600" dirty="0" smtClean="0"/>
              <a:t>Hacer menos</a:t>
            </a:r>
            <a:endParaRPr lang="es-ES" sz="3600" dirty="0"/>
          </a:p>
        </p:txBody>
      </p:sp>
      <p:sp>
        <p:nvSpPr>
          <p:cNvPr id="8" name="7 CuadroTexto"/>
          <p:cNvSpPr txBox="1"/>
          <p:nvPr/>
        </p:nvSpPr>
        <p:spPr>
          <a:xfrm rot="19351273">
            <a:off x="7924800" y="3827871"/>
            <a:ext cx="29552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600" dirty="0" smtClean="0"/>
              <a:t>Empezar hacer</a:t>
            </a:r>
            <a:endParaRPr lang="es-ES" sz="3600" dirty="0"/>
          </a:p>
        </p:txBody>
      </p:sp>
      <p:sp>
        <p:nvSpPr>
          <p:cNvPr id="9" name="8 CuadroTexto"/>
          <p:cNvSpPr txBox="1"/>
          <p:nvPr/>
        </p:nvSpPr>
        <p:spPr>
          <a:xfrm>
            <a:off x="4951432" y="4847542"/>
            <a:ext cx="29177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600" dirty="0" smtClean="0"/>
              <a:t>Dejar de hacer</a:t>
            </a:r>
            <a:endParaRPr lang="es-ES" sz="3600" dirty="0"/>
          </a:p>
        </p:txBody>
      </p:sp>
    </p:spTree>
    <p:extLst>
      <p:ext uri="{BB962C8B-B14F-4D97-AF65-F5344CB8AC3E}">
        <p14:creationId xmlns:p14="http://schemas.microsoft.com/office/powerpoint/2010/main" val="93582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CuadroTexto"/>
          <p:cNvSpPr txBox="1"/>
          <p:nvPr/>
        </p:nvSpPr>
        <p:spPr>
          <a:xfrm>
            <a:off x="3038475" y="542925"/>
            <a:ext cx="3867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dirty="0"/>
          </a:p>
        </p:txBody>
      </p:sp>
      <p:pic>
        <p:nvPicPr>
          <p:cNvPr id="12293" name="Picture 5" descr="C:\Users\Alejandro\Desktop\5-beneficio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" y="2562224"/>
            <a:ext cx="8239125" cy="4295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6 Rectángulo"/>
          <p:cNvSpPr/>
          <p:nvPr/>
        </p:nvSpPr>
        <p:spPr>
          <a:xfrm>
            <a:off x="3394851" y="358260"/>
            <a:ext cx="491282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3600" u="sng" dirty="0"/>
              <a:t>APORTACIÓN AL MUNDO</a:t>
            </a:r>
          </a:p>
        </p:txBody>
      </p:sp>
      <p:sp>
        <p:nvSpPr>
          <p:cNvPr id="9" name="8 Rectángulo"/>
          <p:cNvSpPr/>
          <p:nvPr/>
        </p:nvSpPr>
        <p:spPr>
          <a:xfrm>
            <a:off x="2260727" y="1531233"/>
            <a:ext cx="71810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2800" dirty="0"/>
              <a:t>https://github.com/mamonreal/Pong---Grupo-7</a:t>
            </a:r>
          </a:p>
        </p:txBody>
      </p:sp>
    </p:spTree>
    <p:extLst>
      <p:ext uri="{BB962C8B-B14F-4D97-AF65-F5344CB8AC3E}">
        <p14:creationId xmlns:p14="http://schemas.microsoft.com/office/powerpoint/2010/main" val="19276116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1 CuadroTexto"/>
          <p:cNvSpPr txBox="1"/>
          <p:nvPr/>
        </p:nvSpPr>
        <p:spPr>
          <a:xfrm>
            <a:off x="7877175" y="809625"/>
            <a:ext cx="381373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6600" dirty="0" err="1" smtClean="0">
                <a:solidFill>
                  <a:schemeClr val="bg1">
                    <a:lumMod val="95000"/>
                  </a:schemeClr>
                </a:solidFill>
              </a:rPr>
              <a:t>Confused</a:t>
            </a:r>
            <a:r>
              <a:rPr lang="es-ES" sz="6600" dirty="0" smtClean="0">
                <a:solidFill>
                  <a:schemeClr val="bg1">
                    <a:lumMod val="95000"/>
                  </a:schemeClr>
                </a:solidFill>
              </a:rPr>
              <a:t>?</a:t>
            </a:r>
            <a:endParaRPr lang="es-ES" sz="6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9446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lang="es-ES" dirty="0"/>
          </a:p>
        </p:txBody>
      </p:sp>
      <p:sp>
        <p:nvSpPr>
          <p:cNvPr id="5" name="4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2193588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6 CuadroTexto"/>
          <p:cNvSpPr txBox="1"/>
          <p:nvPr/>
        </p:nvSpPr>
        <p:spPr>
          <a:xfrm>
            <a:off x="6410326" y="220444"/>
            <a:ext cx="571451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5400" dirty="0" smtClean="0"/>
              <a:t>¿Qué vamos hacer?</a:t>
            </a:r>
            <a:endParaRPr lang="es-ES" sz="5400" dirty="0"/>
          </a:p>
        </p:txBody>
      </p:sp>
      <p:sp>
        <p:nvSpPr>
          <p:cNvPr id="8" name="7 CuadroTexto"/>
          <p:cNvSpPr txBox="1"/>
          <p:nvPr/>
        </p:nvSpPr>
        <p:spPr>
          <a:xfrm>
            <a:off x="401643" y="3624554"/>
            <a:ext cx="5273175" cy="24714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lvl="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s-ES" sz="3600" b="1" dirty="0">
                <a:solidFill>
                  <a:srgbClr val="FF0000"/>
                </a:solidFill>
              </a:rPr>
              <a:t>Sprint </a:t>
            </a:r>
            <a:r>
              <a:rPr lang="es-ES" sz="3600" b="1" dirty="0" err="1">
                <a:solidFill>
                  <a:srgbClr val="FF0000"/>
                </a:solidFill>
              </a:rPr>
              <a:t>Planning</a:t>
            </a:r>
            <a:r>
              <a:rPr lang="es-ES" sz="3600" b="1" dirty="0">
                <a:solidFill>
                  <a:srgbClr val="FF0000"/>
                </a:solidFill>
              </a:rPr>
              <a:t> Meeting</a:t>
            </a: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s-ES" sz="3600" b="1" dirty="0">
                <a:solidFill>
                  <a:srgbClr val="FF0000"/>
                </a:solidFill>
              </a:rPr>
              <a:t>Desarrollo del Sprint </a:t>
            </a:r>
            <a:r>
              <a:rPr lang="es-ES" sz="3600" b="1" dirty="0" smtClean="0">
                <a:solidFill>
                  <a:srgbClr val="FF0000"/>
                </a:solidFill>
              </a:rPr>
              <a:t>1</a:t>
            </a:r>
            <a:endParaRPr lang="es-ES" sz="3600" b="1" dirty="0">
              <a:solidFill>
                <a:srgbClr val="FF0000"/>
              </a:solidFill>
            </a:endParaRP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s-ES" sz="3600" b="1" dirty="0">
                <a:solidFill>
                  <a:srgbClr val="FF0000"/>
                </a:solidFill>
              </a:rPr>
              <a:t>Sprint </a:t>
            </a:r>
            <a:r>
              <a:rPr lang="es-ES" sz="3600" b="1" dirty="0" err="1">
                <a:solidFill>
                  <a:srgbClr val="FF0000"/>
                </a:solidFill>
              </a:rPr>
              <a:t>Review</a:t>
            </a:r>
            <a:endParaRPr lang="es-ES" sz="3600" b="1" dirty="0">
              <a:solidFill>
                <a:srgbClr val="FF0000"/>
              </a:solidFill>
            </a:endParaRP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s-ES" sz="3600" b="1" dirty="0">
                <a:solidFill>
                  <a:srgbClr val="FF0000"/>
                </a:solidFill>
              </a:rPr>
              <a:t>Sprint </a:t>
            </a:r>
            <a:r>
              <a:rPr lang="es-ES" sz="3600" b="1" dirty="0" err="1">
                <a:solidFill>
                  <a:srgbClr val="FF0000"/>
                </a:solidFill>
              </a:rPr>
              <a:t>Retrospective</a:t>
            </a:r>
            <a:endParaRPr lang="es-ES" sz="3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6520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s-ES" dirty="0" smtClean="0"/>
          </a:p>
          <a:p>
            <a:pPr marL="0" indent="0" algn="ctr">
              <a:buNone/>
            </a:pPr>
            <a:endParaRPr lang="es-ES" dirty="0"/>
          </a:p>
          <a:p>
            <a:pPr marL="0" indent="0" algn="ctr">
              <a:buNone/>
            </a:pPr>
            <a:endParaRPr lang="es-ES" dirty="0" smtClean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81229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4 CuadroTexto"/>
          <p:cNvSpPr txBox="1"/>
          <p:nvPr/>
        </p:nvSpPr>
        <p:spPr>
          <a:xfrm>
            <a:off x="1857377" y="0"/>
            <a:ext cx="5834161" cy="18774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600" b="1" dirty="0">
                <a:solidFill>
                  <a:schemeClr val="bg1"/>
                </a:solidFill>
              </a:rPr>
              <a:t/>
            </a:r>
            <a:br>
              <a:rPr lang="es-ES" sz="3600" b="1" dirty="0">
                <a:solidFill>
                  <a:schemeClr val="bg1"/>
                </a:solidFill>
              </a:rPr>
            </a:br>
            <a:r>
              <a:rPr lang="es-ES" sz="4400" b="1" dirty="0">
                <a:solidFill>
                  <a:schemeClr val="bg1"/>
                </a:solidFill>
              </a:rPr>
              <a:t>Sprint </a:t>
            </a:r>
            <a:r>
              <a:rPr lang="es-ES" sz="4400" b="1" dirty="0" err="1">
                <a:solidFill>
                  <a:schemeClr val="bg1"/>
                </a:solidFill>
              </a:rPr>
              <a:t>Planning</a:t>
            </a:r>
            <a:r>
              <a:rPr lang="es-ES" sz="4400" b="1" dirty="0">
                <a:solidFill>
                  <a:schemeClr val="bg1"/>
                </a:solidFill>
              </a:rPr>
              <a:t> Meeting</a:t>
            </a:r>
            <a:r>
              <a:rPr lang="es-ES" sz="3600" b="1" dirty="0">
                <a:solidFill>
                  <a:schemeClr val="bg1"/>
                </a:solidFill>
              </a:rPr>
              <a:t/>
            </a:r>
            <a:br>
              <a:rPr lang="es-ES" sz="3600" b="1" dirty="0">
                <a:solidFill>
                  <a:schemeClr val="bg1"/>
                </a:solidFill>
              </a:rPr>
            </a:br>
            <a:endParaRPr lang="es-E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8045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3 CuadroTexto"/>
          <p:cNvSpPr txBox="1"/>
          <p:nvPr/>
        </p:nvSpPr>
        <p:spPr>
          <a:xfrm>
            <a:off x="-266700" y="190411"/>
            <a:ext cx="11079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200" dirty="0"/>
              <a:t>	</a:t>
            </a:r>
            <a:endParaRPr lang="es-ES" sz="3200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1026" name="Picture 2" descr="C:\Users\Alejandro\Desktop\trello-feature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17553" y="0"/>
            <a:ext cx="1309849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9091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2050" name="Picture 2" descr="C:\Users\Alejandro\Desktop\Taller-Historias-de-Usuario-USM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730500" y="-133350"/>
            <a:ext cx="16748208" cy="7124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689" y="3809999"/>
            <a:ext cx="4910916" cy="1147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1813" y="2757489"/>
            <a:ext cx="4736515" cy="3252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65076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endParaRPr lang="es-ES" sz="6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44440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endParaRPr lang="es-ES" sz="6000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868528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endParaRPr lang="es-ES" sz="60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 dirty="0"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1391379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882</TotalTime>
  <Words>211</Words>
  <Application>Microsoft Office PowerPoint</Application>
  <PresentationFormat>Personalizado</PresentationFormat>
  <Paragraphs>79</Paragraphs>
  <Slides>23</Slides>
  <Notes>1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23</vt:i4>
      </vt:variant>
    </vt:vector>
  </HeadingPairs>
  <TitlesOfParts>
    <vt:vector size="24" baseType="lpstr"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  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alvaro.gon.fer@gmail.com</dc:creator>
  <cp:lastModifiedBy>Alejandro</cp:lastModifiedBy>
  <cp:revision>61</cp:revision>
  <dcterms:created xsi:type="dcterms:W3CDTF">2016-02-01T16:20:26Z</dcterms:created>
  <dcterms:modified xsi:type="dcterms:W3CDTF">2017-10-15T19:43:54Z</dcterms:modified>
</cp:coreProperties>
</file>